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0" r:id="rId2"/>
    <p:sldId id="276" r:id="rId3"/>
    <p:sldId id="272" r:id="rId4"/>
    <p:sldId id="273" r:id="rId5"/>
    <p:sldId id="274" r:id="rId6"/>
    <p:sldId id="277" r:id="rId7"/>
    <p:sldId id="278" r:id="rId8"/>
    <p:sldId id="275" r:id="rId9"/>
    <p:sldId id="279" r:id="rId10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48" d="100"/>
          <a:sy n="48" d="100"/>
        </p:scale>
        <p:origin x="-152" y="-10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14.11.23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14.11.23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14.11.23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14.11.23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14.11.23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14.11.23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jpeg"/><Relationship Id="rId7" Type="http://schemas.openxmlformats.org/officeDocument/2006/relationships/image" Target="../media/image11.jpg"/><Relationship Id="rId8" Type="http://schemas.openxmlformats.org/officeDocument/2006/relationships/image" Target="../media/image12.jp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3368675"/>
            <a:ext cx="18093690" cy="5816977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ДЕТЕЙ  С ОВЗ </a:t>
            </a:r>
          </a:p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 ОБЩЕРАЗВИВАЮЩЕЙ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</a:p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6 комбинированного вида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Горно-Алтайска»</a:t>
            </a:r>
          </a:p>
          <a:p>
            <a:pPr algn="ctr"/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(учитель-логопед) </a:t>
            </a:r>
          </a:p>
          <a:p>
            <a:pPr algn="ctr"/>
            <a:r>
              <a:rPr lang="ru-RU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Прожерина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endParaRPr lang="ru-RU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250" y="316846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650" y="473075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23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603B5947-D810-4327-9A02-5B5061CDDE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250" y="316846"/>
            <a:ext cx="3586999" cy="1850391"/>
          </a:xfrm>
          <a:prstGeom prst="rect">
            <a:avLst/>
          </a:prstGeom>
        </p:spPr>
      </p:pic>
      <p:pic>
        <p:nvPicPr>
          <p:cNvPr id="5" name="Picture 2" descr="https://minobr-ra.ru/upload/resize_cache/medialibrary/4e1/140_105_1/Logo_no_letter.png">
            <a:extLst>
              <a:ext uri="{FF2B5EF4-FFF2-40B4-BE49-F238E27FC236}">
                <a16:creationId xmlns:a16="http://schemas.microsoft.com/office/drawing/2014/main" xmlns="" id="{278E075F-F325-4DFE-B6C4-21388534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650" y="473075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xmlns="" id="{65FB7054-C7F2-45FD-8930-EC14ABAEBC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xmlns="" id="{7FBC75E7-B208-4C8E-83D1-18377DC0951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xmlns="" id="{A5F6E942-6170-4848-9E54-D8B6A9645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9748" r="14565"/>
          <a:stretch/>
        </p:blipFill>
        <p:spPr>
          <a:xfrm rot="10800000">
            <a:off x="1974850" y="2601150"/>
            <a:ext cx="3949148" cy="349104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CD8F093-A218-427C-BED2-4FFE8B7F96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09"/>
          <a:stretch/>
        </p:blipFill>
        <p:spPr>
          <a:xfrm>
            <a:off x="10693839" y="2194633"/>
            <a:ext cx="7704634" cy="43314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36CFD1-5368-470A-A026-5D88F48BA5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r="7174"/>
          <a:stretch/>
        </p:blipFill>
        <p:spPr>
          <a:xfrm>
            <a:off x="1413978" y="6870369"/>
            <a:ext cx="7054410" cy="3840231"/>
          </a:xfrm>
          <a:prstGeom prst="rect">
            <a:avLst/>
          </a:prstGeom>
        </p:spPr>
      </p:pic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5127B4A1-ED8C-4C1F-9602-3956F611A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" t="29748" r="14565"/>
          <a:stretch/>
        </p:blipFill>
        <p:spPr>
          <a:xfrm rot="10800000">
            <a:off x="1700743" y="2985557"/>
            <a:ext cx="5398355" cy="3175005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212189-D28E-4B17-9119-E79CDA1F8500}"/>
              </a:ext>
            </a:extLst>
          </p:cNvPr>
          <p:cNvSpPr txBox="1"/>
          <p:nvPr/>
        </p:nvSpPr>
        <p:spPr>
          <a:xfrm>
            <a:off x="9751041" y="7026275"/>
            <a:ext cx="8939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15 групп. Из них: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группы  - комбинированные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группы  - раннего возраста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групп - общеразвивающей направленности (от 3 до 7 лет)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F1DF4A-4CB2-4E4D-8778-7FAA60A521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7" r="11127"/>
          <a:stretch/>
        </p:blipFill>
        <p:spPr>
          <a:xfrm rot="10800000">
            <a:off x="1438108" y="2201734"/>
            <a:ext cx="7054411" cy="44253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41C8BD-E9E6-4AA7-A9C0-3E78D2DED9B6}"/>
              </a:ext>
            </a:extLst>
          </p:cNvPr>
          <p:cNvSpPr txBox="1"/>
          <p:nvPr/>
        </p:nvSpPr>
        <p:spPr>
          <a:xfrm>
            <a:off x="5556250" y="598750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6 комбинированного вида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Горно-Алтайска»</a:t>
            </a:r>
          </a:p>
        </p:txBody>
      </p:sp>
    </p:spTree>
    <p:extLst>
      <p:ext uri="{BB962C8B-B14F-4D97-AF65-F5344CB8AC3E}">
        <p14:creationId xmlns:p14="http://schemas.microsoft.com/office/powerpoint/2010/main" val="221822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250" y="973874"/>
            <a:ext cx="11555730" cy="2215991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 сотрудников при зачислении воспитанника, получившего статус  «ОВЗ» в ДОО и дальнейшее его сопровождение в образовательном процессе.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119" y="3725960"/>
            <a:ext cx="18093690" cy="4985980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документов при зачислении ребёнка специалистом по кадрам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Беседа с родителями заведующего ДОО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Рассмотрение заключения ПМПК на консилиуме ДО, определение ведущего специалиста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Стартовая (первичная) диагностика ребёнка с ОВЗ специалистами ДО, воспитателями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Подготовка АОП или ИОМ ведущим специалистом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Формирование личного дела ведущим специалистом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Утверждение АОП или ИОМ на психолого-педагогическом консилиуме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Ознакомление родителей с АОП или ИОМ ведущим специалистом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Проведение занятий по утверждённому расписанию</a:t>
            </a:r>
            <a:endParaRPr lang="ru-RU" sz="36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850" y="978506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5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296" y="955972"/>
            <a:ext cx="11989954" cy="3323987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Специалисты: учитель-логопед, учитель-дефектолог (если необходимо), педагог-психолог, музыкальный руководитель, инструктор по физической культуре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Воспитатели групп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4048923"/>
            <a:ext cx="18093690" cy="60163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17064" y="10065321"/>
            <a:ext cx="9890985" cy="12913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17651" y="4048924"/>
            <a:ext cx="16628626" cy="4402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endParaRPr sz="2850" dirty="0">
              <a:latin typeface="Neue Machina"/>
              <a:cs typeface="Neue Machi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850" y="337508"/>
            <a:ext cx="3586999" cy="1850391"/>
          </a:xfrm>
          <a:prstGeom prst="rect">
            <a:avLst/>
          </a:prstGeom>
        </p:spPr>
      </p:pic>
      <p:pic>
        <p:nvPicPr>
          <p:cNvPr id="8" name="Picture 2" descr="https://minobr-ra.ru/upload/resize_cache/medialibrary/4e1/140_105_1/Logo_no_le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6392" y="365635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05A6FF2D-3F62-4946-8D42-CD9D6CCE0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593258"/>
              </p:ext>
            </p:extLst>
          </p:nvPr>
        </p:nvGraphicFramePr>
        <p:xfrm>
          <a:off x="1005205" y="4048922"/>
          <a:ext cx="18093690" cy="5765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9645">
                  <a:extLst>
                    <a:ext uri="{9D8B030D-6E8A-4147-A177-3AD203B41FA5}">
                      <a16:colId xmlns:a16="http://schemas.microsoft.com/office/drawing/2014/main" xmlns="" val="10150259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3322298231"/>
                    </a:ext>
                  </a:extLst>
                </a:gridCol>
                <a:gridCol w="4855845">
                  <a:extLst>
                    <a:ext uri="{9D8B030D-6E8A-4147-A177-3AD203B41FA5}">
                      <a16:colId xmlns:a16="http://schemas.microsoft.com/office/drawing/2014/main" xmlns="" val="2430592498"/>
                    </a:ext>
                  </a:extLst>
                </a:gridCol>
              </a:tblGrid>
              <a:tr h="919953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ВОСПИТАТЕЛЬНОЙ РАБОТЫ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4158205"/>
                  </a:ext>
                </a:extLst>
              </a:tr>
              <a:tr h="1919674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24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Установление контакта с детьми (каким образом: словесно, эмоционально, жестами)</a:t>
                      </a:r>
                    </a:p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Поддерживает ли общение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239675"/>
                  </a:ext>
                </a:extLst>
              </a:tr>
              <a:tr h="1919674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Общение со взрослыми</a:t>
                      </a:r>
                    </a:p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Проявляет ли инициативу к общению (каким образом: словами, эмоционально, жестами)</a:t>
                      </a:r>
                    </a:p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Отвечает ли на вопросы взрослого в индивидуальной беседе (каким образом: словами, эмоционально, жестами)</a:t>
                      </a:r>
                    </a:p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Понимание обращённой к нему речи (проявления  </a:t>
                      </a:r>
                      <a:r>
                        <a:rPr lang="ru-RU" sz="24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эхолалии</a:t>
                      </a:r>
                      <a:r>
                        <a:rPr lang="ru-RU" sz="2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548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53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133F10-FC2C-47A9-B53A-25493203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0" y="473075"/>
            <a:ext cx="10896600" cy="246221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 планирования индивидуальной коррекционной работы воспитателей группы общеразвивающей направленности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C03B2D-9342-4D7F-9906-D1D251666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3368674"/>
            <a:ext cx="18093690" cy="5262979"/>
          </a:xfrm>
        </p:spPr>
        <p:txBody>
          <a:bodyPr/>
          <a:lstStyle/>
          <a:p>
            <a:r>
              <a:rPr lang="ru-RU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режимных моментах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процессе выполнения гигиенических процедур, принятия пищи, одевания – раздевания, прогулки,  игровой деятельности) решаются задачи: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коммуникативных умений (использование вербальных и невербальных средств общения), развитие диалогической речи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словарного запаса, накопление пассивного словарного запаса, тактичное исправление неверного согласования слов во фразе, использования грамматической конструкции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эмоционально-благополучной обстановки в группе, профилактика нежелательного поведения детей</a:t>
            </a:r>
          </a:p>
          <a:p>
            <a:endParaRPr lang="ru-RU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3450F7C7-30AF-407A-A098-083464236B6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318833"/>
            <a:ext cx="3586999" cy="1850391"/>
          </a:xfrm>
          <a:prstGeom prst="rect">
            <a:avLst/>
          </a:prstGeom>
        </p:spPr>
      </p:pic>
      <p:pic>
        <p:nvPicPr>
          <p:cNvPr id="5" name="Picture 2" descr="https://minobr-ra.ru/upload/resize_cache/medialibrary/4e1/140_105_1/Logo_no_letter.png">
            <a:extLst>
              <a:ext uri="{FF2B5EF4-FFF2-40B4-BE49-F238E27FC236}">
                <a16:creationId xmlns:a16="http://schemas.microsoft.com/office/drawing/2014/main" xmlns="" id="{5E3F7C58-5A33-419A-ABF8-AB1F028C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20" y="323465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xmlns="" id="{8878A2F5-817B-4FCB-B437-24B274C7C9D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10066116"/>
            <a:ext cx="9463524" cy="1243234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xmlns="" id="{70AD258B-16F4-465F-A079-91BBFFA901B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9650" y="10017955"/>
            <a:ext cx="9890985" cy="12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3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2E1C9C2-E512-4796-A06D-161B096D6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B3408268-DCC5-4741-BF5E-EAB50A7AA1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318833"/>
            <a:ext cx="3586999" cy="1850391"/>
          </a:xfrm>
          <a:prstGeom prst="rect">
            <a:avLst/>
          </a:prstGeom>
        </p:spPr>
      </p:pic>
      <p:pic>
        <p:nvPicPr>
          <p:cNvPr id="5" name="Picture 2" descr="https://minobr-ra.ru/upload/resize_cache/medialibrary/4e1/140_105_1/Logo_no_letter.png">
            <a:extLst>
              <a:ext uri="{FF2B5EF4-FFF2-40B4-BE49-F238E27FC236}">
                <a16:creationId xmlns:a16="http://schemas.microsoft.com/office/drawing/2014/main" xmlns="" id="{4C6622D4-A5A8-401E-B649-A46A7C4DA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20" y="323465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xmlns="" id="{368168F5-456A-4E5D-B9CF-D7F164580BC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10066116"/>
            <a:ext cx="9463524" cy="1243234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xmlns="" id="{6068C7E4-5F5D-4A00-A656-0E8D351DC12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9650" y="10017955"/>
            <a:ext cx="9890985" cy="1291395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85601A0C-764E-4654-BBD1-B41B6AD1F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96170"/>
              </p:ext>
            </p:extLst>
          </p:nvPr>
        </p:nvGraphicFramePr>
        <p:xfrm>
          <a:off x="1005204" y="2600355"/>
          <a:ext cx="18093690" cy="673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646">
                  <a:extLst>
                    <a:ext uri="{9D8B030D-6E8A-4147-A177-3AD203B41FA5}">
                      <a16:colId xmlns:a16="http://schemas.microsoft.com/office/drawing/2014/main" xmlns="" val="1335526220"/>
                    </a:ext>
                  </a:extLst>
                </a:gridCol>
                <a:gridCol w="14076044">
                  <a:extLst>
                    <a:ext uri="{9D8B030D-6E8A-4147-A177-3AD203B41FA5}">
                      <a16:colId xmlns:a16="http://schemas.microsoft.com/office/drawing/2014/main" xmlns="" val="638056410"/>
                    </a:ext>
                  </a:extLst>
                </a:gridCol>
              </a:tblGrid>
              <a:tr h="99692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НЕДЕЛИ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1011799"/>
                  </a:ext>
                </a:extLst>
              </a:tr>
              <a:tr h="2389707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Раскрашивание цветными карандашами картинок (младший, средний возраст)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руки к письму: обведение по контуру, графические диктанты, работа в тетрадях, прописях (старший возраст)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произвольного внимания, зрительно-моторной координации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Активизация словарного запаса (лексическая тема), развитие грамматического строя речи (дидактические игры, речевые игры) по заданию логопеда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198459"/>
                  </a:ext>
                </a:extLst>
              </a:tr>
              <a:tr h="2389707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мелкой моторики рук, зрительно-моторной координации через  развивающие игры (игра с песком, фасолью, мозаика, бусы, мелкие конструкторы, шнуровки) пальчиковую гимнастику, </a:t>
                      </a:r>
                      <a:r>
                        <a:rPr lang="ru-RU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кинезиологические</a:t>
                      </a: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упражнения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3756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8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F3167A-0C7B-4387-83C2-FF4C264C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050" y="625475"/>
            <a:ext cx="10515600" cy="184665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специалистами воспитателей в образовательном процессе: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855F39-9393-46F6-8747-197D1551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2911475"/>
            <a:ext cx="18093690" cy="7140418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Еженедельные консультации – пятиминутки по интересующим воспитателей вопросам</a:t>
            </a:r>
          </a:p>
          <a:p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Методическое объединение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общеобразовательных групп по работе с детьми с ОВЗ</a:t>
            </a: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 typeface="Wingdings" charset="2"/>
              <a:buChar char="ü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 воспитателей с психолого-педагогическими особенностями детей с ОВЗ (ТНР, ЗПР, НОДА, РАС, нарушение интеллекта)</a:t>
            </a:r>
          </a:p>
          <a:p>
            <a:pPr marL="457200" indent="-457200">
              <a:buFont typeface="Wingdings" charset="2"/>
              <a:buChar char="ü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воспитателей с особенностями организации и планирования индивидуальной коррекционной работы с детьми с ОВЗ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Обеспечить создание условий в группах, необходимых для решения задач реализации АОП. Оказать помощь в организации предметно-пространственной развивающей среды группы и накоплению игрового материала (картотеки). Способствовать обмену опытом.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B29BFC48-9B25-49E2-AB1D-5F5EC0017B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318833"/>
            <a:ext cx="3586999" cy="1850391"/>
          </a:xfrm>
          <a:prstGeom prst="rect">
            <a:avLst/>
          </a:prstGeom>
        </p:spPr>
      </p:pic>
      <p:pic>
        <p:nvPicPr>
          <p:cNvPr id="5" name="Picture 2" descr="https://minobr-ra.ru/upload/resize_cache/medialibrary/4e1/140_105_1/Logo_no_letter.png">
            <a:extLst>
              <a:ext uri="{FF2B5EF4-FFF2-40B4-BE49-F238E27FC236}">
                <a16:creationId xmlns:a16="http://schemas.microsoft.com/office/drawing/2014/main" xmlns="" id="{20DD48C6-D1BB-415E-8595-5954F8D83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20" y="323465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2">
            <a:extLst>
              <a:ext uri="{FF2B5EF4-FFF2-40B4-BE49-F238E27FC236}">
                <a16:creationId xmlns:a16="http://schemas.microsoft.com/office/drawing/2014/main" xmlns="" id="{D741D144-A712-4C74-A28C-59381710748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10066116"/>
            <a:ext cx="9463524" cy="1243234"/>
          </a:xfrm>
          <a:prstGeom prst="rect">
            <a:avLst/>
          </a:prstGeom>
        </p:spPr>
      </p:pic>
      <p:pic>
        <p:nvPicPr>
          <p:cNvPr id="7" name="object 3">
            <a:extLst>
              <a:ext uri="{FF2B5EF4-FFF2-40B4-BE49-F238E27FC236}">
                <a16:creationId xmlns:a16="http://schemas.microsoft.com/office/drawing/2014/main" xmlns="" id="{8C6727FF-887B-4F9C-B20A-CB0A720A39C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9650" y="10017955"/>
            <a:ext cx="9890985" cy="129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9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133F10-FC2C-47A9-B53A-25493203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450" y="625475"/>
            <a:ext cx="11353800" cy="1618059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родителей детей с ОВЗ в образовательном процессе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2C03B2D-9342-4D7F-9906-D1D251666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171194"/>
          </a:xfrm>
        </p:spPr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Вовлечение родителей детей в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процесс, повышение родительской компетентности в вопросах обучения и развития детей с ОВЗ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результатами первичной, промежуточной и итоговой диагностики: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консультаций по освоению  АОП дошкольного образования и вовлечение в совместную коррекционно-развивающую деятельность с детьми: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занятий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мессенджеров для общения с родителями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Создание условий для социализации детей в обществе, инклюзия в среду нормально развивающихся сверстников: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совместных праздников и досугов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проектная 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конкурсах, выставках поделок</a:t>
            </a:r>
          </a:p>
          <a:p>
            <a:endParaRPr lang="ru-RU" dirty="0"/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xmlns="" id="{4C4C30F4-E6A1-4896-96A9-1699B21A42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318833"/>
            <a:ext cx="3586999" cy="1850391"/>
          </a:xfrm>
          <a:prstGeom prst="rect">
            <a:avLst/>
          </a:prstGeom>
        </p:spPr>
      </p:pic>
      <p:pic>
        <p:nvPicPr>
          <p:cNvPr id="5" name="Picture 2" descr="https://minobr-ra.ru/upload/resize_cache/medialibrary/4e1/140_105_1/Logo_no_letter.png">
            <a:extLst>
              <a:ext uri="{FF2B5EF4-FFF2-40B4-BE49-F238E27FC236}">
                <a16:creationId xmlns:a16="http://schemas.microsoft.com/office/drawing/2014/main" xmlns="" id="{94A1BB67-7B1C-4A8E-9A8A-ED7803DD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20" y="323465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xmlns="" id="{2178BFB3-CC00-4402-976D-626D55446E4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99650" y="10017955"/>
            <a:ext cx="9890985" cy="1291395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xmlns="" id="{81A52084-6A46-4015-8B26-04BB4F45D3B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326" y="10066116"/>
            <a:ext cx="9463524" cy="12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2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276F610-EF71-465D-8153-0C5F3114EC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DC2DC1CE-D5FD-480A-915F-2687CE2585FA}"/>
              </a:ext>
            </a:extLst>
          </p:cNvPr>
          <p:cNvSpPr/>
          <p:nvPr/>
        </p:nvSpPr>
        <p:spPr>
          <a:xfrm>
            <a:off x="12490448" y="3007658"/>
            <a:ext cx="6248401" cy="23116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4A132398-9C78-4715-8086-EC338512E7A2}"/>
              </a:ext>
            </a:extLst>
          </p:cNvPr>
          <p:cNvSpPr/>
          <p:nvPr/>
        </p:nvSpPr>
        <p:spPr>
          <a:xfrm>
            <a:off x="1365251" y="3007659"/>
            <a:ext cx="5476871" cy="23116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74577B5-7F1B-4216-8351-806330D64C31}"/>
              </a:ext>
            </a:extLst>
          </p:cNvPr>
          <p:cNvSpPr/>
          <p:nvPr/>
        </p:nvSpPr>
        <p:spPr>
          <a:xfrm flipH="1" flipV="1">
            <a:off x="12547079" y="6657954"/>
            <a:ext cx="6191768" cy="25323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F32A779-8055-469A-AAF4-8BDE4EE27836}"/>
              </a:ext>
            </a:extLst>
          </p:cNvPr>
          <p:cNvSpPr/>
          <p:nvPr/>
        </p:nvSpPr>
        <p:spPr>
          <a:xfrm>
            <a:off x="1365251" y="6878676"/>
            <a:ext cx="5476871" cy="23116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DBBC86-AFE8-44BB-8E1C-2161366ED28D}"/>
              </a:ext>
            </a:extLst>
          </p:cNvPr>
          <p:cNvSpPr txBox="1"/>
          <p:nvPr/>
        </p:nvSpPr>
        <p:spPr>
          <a:xfrm>
            <a:off x="1746249" y="3292475"/>
            <a:ext cx="4876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СПЕЦИАЛИСТОВ В СОПРОВОЖДЕНИИ РЕБЁНКА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7E239FC-722D-44A2-9612-6D8DE73ECDD2}"/>
              </a:ext>
            </a:extLst>
          </p:cNvPr>
          <p:cNvSpPr txBox="1"/>
          <p:nvPr/>
        </p:nvSpPr>
        <p:spPr>
          <a:xfrm flipH="1">
            <a:off x="12824459" y="3521075"/>
            <a:ext cx="5502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ВОСПИТАТЕЛЕЙ СПЕЦИАЛИСТАМИ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6F9845-D4C7-4073-93CA-D54FF3A5675E}"/>
              </a:ext>
            </a:extLst>
          </p:cNvPr>
          <p:cNvSpPr txBox="1"/>
          <p:nvPr/>
        </p:nvSpPr>
        <p:spPr>
          <a:xfrm flipH="1">
            <a:off x="1527180" y="7178675"/>
            <a:ext cx="547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СПЕЦИАЛИСТОВ И ВОСПИТАТЕЛЕЙ С РОДИТЕЛЯМИ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F2A47E-F138-443A-A331-CCB772CEB1E1}"/>
              </a:ext>
            </a:extLst>
          </p:cNvPr>
          <p:cNvSpPr txBox="1"/>
          <p:nvPr/>
        </p:nvSpPr>
        <p:spPr>
          <a:xfrm>
            <a:off x="13100050" y="7178675"/>
            <a:ext cx="50393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ГРАМОТНАЯ ИНДИВИДУАЛЬНАЯ КОРРЕКЦИОННАЯ РАБОТА ВОСПИТАТЕЛЕЙ С ДЕТЬМИ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ОВЗ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F6C106C2-9455-45EC-92DB-E5A0187BE3FF}"/>
              </a:ext>
            </a:extLst>
          </p:cNvPr>
          <p:cNvSpPr/>
          <p:nvPr/>
        </p:nvSpPr>
        <p:spPr>
          <a:xfrm flipV="1">
            <a:off x="7404733" y="3749675"/>
            <a:ext cx="4268468" cy="3962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6A6DE6-C300-4929-8334-CA07B93601B9}"/>
              </a:ext>
            </a:extLst>
          </p:cNvPr>
          <p:cNvSpPr txBox="1"/>
          <p:nvPr/>
        </p:nvSpPr>
        <p:spPr>
          <a:xfrm>
            <a:off x="7659370" y="4206875"/>
            <a:ext cx="3870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ПСИХОЛОГО-ПЕДАГОГИЧЕСКОГО СОПРОВОЖДЕНИЯ РЕБЁНКА С ОВЗ В ДОО</a:t>
            </a:r>
          </a:p>
        </p:txBody>
      </p:sp>
      <p:pic>
        <p:nvPicPr>
          <p:cNvPr id="17" name="object 7">
            <a:extLst>
              <a:ext uri="{FF2B5EF4-FFF2-40B4-BE49-F238E27FC236}">
                <a16:creationId xmlns:a16="http://schemas.microsoft.com/office/drawing/2014/main" xmlns="" id="{6BBB33B4-8EB4-4BD4-90C2-6E9C108F645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850" y="318833"/>
            <a:ext cx="3586999" cy="1850391"/>
          </a:xfrm>
          <a:prstGeom prst="rect">
            <a:avLst/>
          </a:prstGeom>
        </p:spPr>
      </p:pic>
      <p:pic>
        <p:nvPicPr>
          <p:cNvPr id="18" name="Picture 2" descr="https://minobr-ra.ru/upload/resize_cache/medialibrary/4e1/140_105_1/Logo_no_letter.png">
            <a:extLst>
              <a:ext uri="{FF2B5EF4-FFF2-40B4-BE49-F238E27FC236}">
                <a16:creationId xmlns:a16="http://schemas.microsoft.com/office/drawing/2014/main" xmlns="" id="{B540C66D-6C0F-4F9C-9729-99E61C93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720" y="323465"/>
            <a:ext cx="2162175" cy="18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2">
            <a:extLst>
              <a:ext uri="{FF2B5EF4-FFF2-40B4-BE49-F238E27FC236}">
                <a16:creationId xmlns:a16="http://schemas.microsoft.com/office/drawing/2014/main" xmlns="" id="{5C30896F-C646-4841-9C91-F76494B8A87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326" y="10066116"/>
            <a:ext cx="9463524" cy="1243234"/>
          </a:xfrm>
          <a:prstGeom prst="rect">
            <a:avLst/>
          </a:prstGeom>
        </p:spPr>
      </p:pic>
      <p:pic>
        <p:nvPicPr>
          <p:cNvPr id="20" name="object 3">
            <a:extLst>
              <a:ext uri="{FF2B5EF4-FFF2-40B4-BE49-F238E27FC236}">
                <a16:creationId xmlns:a16="http://schemas.microsoft.com/office/drawing/2014/main" xmlns="" id="{99C6D0F4-8DBE-49AA-B4B9-E2C6BD81C32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9650" y="10017955"/>
            <a:ext cx="9890985" cy="12913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E104C6-17C8-4174-BF3F-84DEBF845F35}"/>
              </a:ext>
            </a:extLst>
          </p:cNvPr>
          <p:cNvSpPr txBox="1"/>
          <p:nvPr/>
        </p:nvSpPr>
        <p:spPr>
          <a:xfrm>
            <a:off x="4641850" y="545501"/>
            <a:ext cx="1120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эффективности психолого-педагогического сопровождения ребёнка с ОВЗ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E17B4147-F0CB-4515-9F6A-44E54629E849}"/>
              </a:ext>
            </a:extLst>
          </p:cNvPr>
          <p:cNvSpPr/>
          <p:nvPr/>
        </p:nvSpPr>
        <p:spPr>
          <a:xfrm>
            <a:off x="7004049" y="3292475"/>
            <a:ext cx="400683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xmlns="" id="{7215230D-AFCA-466E-9B77-E65E40C9F4E4}"/>
              </a:ext>
            </a:extLst>
          </p:cNvPr>
          <p:cNvSpPr/>
          <p:nvPr/>
        </p:nvSpPr>
        <p:spPr>
          <a:xfrm>
            <a:off x="7044685" y="7383934"/>
            <a:ext cx="548012" cy="760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лево 28">
            <a:extLst>
              <a:ext uri="{FF2B5EF4-FFF2-40B4-BE49-F238E27FC236}">
                <a16:creationId xmlns:a16="http://schemas.microsoft.com/office/drawing/2014/main" xmlns="" id="{A0D5839A-64A2-445E-9E96-9602066FF6F0}"/>
              </a:ext>
            </a:extLst>
          </p:cNvPr>
          <p:cNvSpPr/>
          <p:nvPr/>
        </p:nvSpPr>
        <p:spPr>
          <a:xfrm>
            <a:off x="11927838" y="3292475"/>
            <a:ext cx="485136" cy="759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лево 29">
            <a:extLst>
              <a:ext uri="{FF2B5EF4-FFF2-40B4-BE49-F238E27FC236}">
                <a16:creationId xmlns:a16="http://schemas.microsoft.com/office/drawing/2014/main" xmlns="" id="{49B854C3-9260-40C2-9199-6FA78E541101}"/>
              </a:ext>
            </a:extLst>
          </p:cNvPr>
          <p:cNvSpPr/>
          <p:nvPr/>
        </p:nvSpPr>
        <p:spPr>
          <a:xfrm flipV="1">
            <a:off x="11780508" y="7383932"/>
            <a:ext cx="548013" cy="7592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6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618</Words>
  <Application>Microsoft Macintosh PowerPoint</Application>
  <PresentationFormat>Другой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Презентация PowerPoint</vt:lpstr>
      <vt:lpstr>Презентация PowerPoint</vt:lpstr>
      <vt:lpstr>Циклограмма действий сотрудников при зачислении воспитанника, получившего статус  «ОВЗ» в ДОО и дальнейшее его сопровождение в образовательном процессе.</vt:lpstr>
      <vt:lpstr>Диагностика 1. Специалисты: учитель-логопед, учитель-дефектолог (если необходимо), педагог-психолог, музыкальный руководитель, инструктор по физической культуре 2. Воспитатели групп </vt:lpstr>
      <vt:lpstr>Циклограмма планирования индивидуальной коррекционной работы воспитателей группы общеразвивающей направленности  </vt:lpstr>
      <vt:lpstr>Презентация PowerPoint</vt:lpstr>
      <vt:lpstr>Сопровождение специалистами воспитателей в образовательном процессе: </vt:lpstr>
      <vt:lpstr>Сопровождение родителей детей с ОВЗ в образовательном процессе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1</dc:creator>
  <cp:lastModifiedBy>Пользователь Microsoft Office</cp:lastModifiedBy>
  <cp:revision>45</cp:revision>
  <dcterms:created xsi:type="dcterms:W3CDTF">2023-01-13T17:17:54Z</dcterms:created>
  <dcterms:modified xsi:type="dcterms:W3CDTF">2023-11-14T07:36:01Z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