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6" r:id="rId5"/>
    <p:sldId id="267" r:id="rId6"/>
    <p:sldId id="265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2B7A-ADD9-4133-AF74-97938EC8214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3A20-FA12-4F90-BEEC-EA90420E4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D9671-495F-41A0-B199-B243A268591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D987-9039-48C3-AE81-9708DFB47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48F1-4824-4DE7-8489-DAC52452D659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0EF7-AEBD-4A8E-8732-D8345F4E7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invGray">
          <a:xfrm>
            <a:off x="932469" y="573081"/>
            <a:ext cx="7848600" cy="30460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i="1" dirty="0" smtClean="0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4800" b="1" i="1" dirty="0" smtClean="0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благоприятной </a:t>
            </a:r>
            <a:r>
              <a:rPr lang="ru-RU" sz="4800" b="1" i="1" dirty="0" smtClean="0">
                <a:ln w="12700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для сотрудничества семьи и школы»</a:t>
            </a:r>
            <a:endParaRPr lang="ru-RU" sz="4800" b="1" i="1" dirty="0"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151505" y="4365625"/>
            <a:ext cx="5810250" cy="21837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«Только вместе с родителями, общими усилиями, учителя могут дать детям большое человеческое счастье».</a:t>
            </a:r>
            <a:endParaRPr lang="ru-RU" altLang="en-US" sz="28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altLang="en-US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В.А.Сухомлинский</a:t>
            </a:r>
          </a:p>
        </p:txBody>
      </p:sp>
      <p:pic>
        <p:nvPicPr>
          <p:cNvPr id="3" name="Замещающее содержимое 2" descr="img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09135"/>
            <a:ext cx="2497455" cy="176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285728"/>
            <a:ext cx="9144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Замещающее содержимое 1" descr="00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700" y="275590"/>
            <a:ext cx="8095615" cy="607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50">
        <p:wedge/>
      </p:transition>
    </mc:Choice>
    <mc:Fallback>
      <p:transition spd="med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85728"/>
            <a:ext cx="9144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Замещающее содержимое 1" descr="img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395" y="142875"/>
            <a:ext cx="8761730" cy="65722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7086600" cy="1350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Формы работы с родителями</a:t>
            </a:r>
            <a:endParaRPr lang="en-US" sz="4000" dirty="0" smtClean="0"/>
          </a:p>
        </p:txBody>
      </p:sp>
      <p:pic>
        <p:nvPicPr>
          <p:cNvPr id="20483" name="Picture 3" descr="RY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058" y="1736725"/>
            <a:ext cx="20240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LB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57668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O_chevron001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6000" contrast="42000"/>
          </a:blip>
          <a:srcRect/>
          <a:stretch>
            <a:fillRect/>
          </a:stretch>
        </p:blipFill>
        <p:spPr bwMode="auto">
          <a:xfrm>
            <a:off x="2820988" y="2476500"/>
            <a:ext cx="5175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O_chevron001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6000" contrast="42000"/>
          </a:blip>
          <a:srcRect/>
          <a:stretch>
            <a:fillRect/>
          </a:stretch>
        </p:blipFill>
        <p:spPr bwMode="auto">
          <a:xfrm>
            <a:off x="5828348" y="2458403"/>
            <a:ext cx="5175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YG_circle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0435" y="1657985"/>
            <a:ext cx="21828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728980" y="2352675"/>
            <a:ext cx="1603375" cy="706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err="1" smtClean="0"/>
              <a:t>Индиви-</a:t>
            </a:r>
          </a:p>
          <a:p>
            <a:pPr algn="ctr" eaLnBrk="0" hangingPunct="0"/>
            <a:r>
              <a:rPr lang="ru-RU" sz="2000" b="1" dirty="0" smtClean="0"/>
              <a:t>дуальные </a:t>
            </a:r>
            <a:endParaRPr lang="en-US" sz="2000" b="1" dirty="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gray">
          <a:xfrm>
            <a:off x="3841115" y="2476500"/>
            <a:ext cx="1485265" cy="3987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/>
              <a:t>Групповые</a:t>
            </a:r>
            <a:endParaRPr lang="en-US" sz="2000" b="1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gray">
          <a:xfrm>
            <a:off x="6674485" y="2476500"/>
            <a:ext cx="1603375" cy="3987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/>
              <a:t>  Массовые</a:t>
            </a:r>
            <a:endParaRPr lang="en-US" sz="2000" b="1" dirty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black">
          <a:xfrm>
            <a:off x="241935" y="4028440"/>
            <a:ext cx="8458200" cy="24606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1617980" indent="-1617980" algn="l" eaLnBrk="0" hangingPunct="0">
              <a:lnSpc>
                <a:spcPct val="110000"/>
              </a:lnSpc>
            </a:pPr>
            <a:r>
              <a:rPr lang="ru-RU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Индивидуальные: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посещение семьи, консультации.</a:t>
            </a:r>
          </a:p>
          <a:p>
            <a:pPr marL="1617980" indent="-1617980" algn="l" eaLnBrk="0" hangingPunct="0">
              <a:lnSpc>
                <a:spcPct val="110000"/>
              </a:lnSpc>
            </a:pPr>
            <a:r>
              <a:rPr lang="ru-RU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Групповые: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родительский комитет, совет класса, консультация, беседа…</a:t>
            </a:r>
          </a:p>
          <a:p>
            <a:pPr marL="1617980" indent="-1617980" algn="l" eaLnBrk="0" hangingPunct="0">
              <a:lnSpc>
                <a:spcPct val="110000"/>
              </a:lnSpc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Массовые: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родительское собрание, праздники, посещение театра, экскурсии…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7028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543956" cy="927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Участие родителей в управлении  учебно-воспитательным процессом</a:t>
            </a:r>
            <a:endParaRPr lang="en-US" sz="3200" dirty="0" smtClean="0"/>
          </a:p>
        </p:txBody>
      </p:sp>
      <p:grpSp>
        <p:nvGrpSpPr>
          <p:cNvPr id="2" name="Группа 24"/>
          <p:cNvGrpSpPr/>
          <p:nvPr/>
        </p:nvGrpSpPr>
        <p:grpSpPr bwMode="auto">
          <a:xfrm>
            <a:off x="2214545" y="1428737"/>
            <a:ext cx="5053014" cy="5080403"/>
            <a:chOff x="838200" y="2074863"/>
            <a:chExt cx="3482975" cy="3541757"/>
          </a:xfrm>
        </p:grpSpPr>
        <p:sp>
          <p:nvSpPr>
            <p:cNvPr id="59397" name="AutoShape 5"/>
            <p:cNvSpPr>
              <a:spLocks noChangeArrowheads="1"/>
            </p:cNvSpPr>
            <p:nvPr/>
          </p:nvSpPr>
          <p:spPr bwMode="gray">
            <a:xfrm rot="2692993">
              <a:off x="838200" y="2133519"/>
              <a:ext cx="3450148" cy="3464006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49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-1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AutoShape 6"/>
            <p:cNvSpPr>
              <a:spLocks noChangeArrowheads="1"/>
            </p:cNvSpPr>
            <p:nvPr/>
          </p:nvSpPr>
          <p:spPr bwMode="gray">
            <a:xfrm rot="-2707007">
              <a:off x="845344" y="2126456"/>
              <a:ext cx="3449638" cy="346392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6 w 21600"/>
                <a:gd name="T13" fmla="*/ 0 h 21600"/>
                <a:gd name="T14" fmla="*/ 19874 w 21600"/>
                <a:gd name="T15" fmla="*/ 70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49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-1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miter lim="800000"/>
            </a:ln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 rot="18907007" flipV="1">
              <a:off x="842577" y="2074863"/>
              <a:ext cx="3450148" cy="3464006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49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-1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 rot="2692993" flipH="1" flipV="1">
              <a:off x="871027" y="2074863"/>
              <a:ext cx="3450148" cy="3464006"/>
            </a:xfrm>
            <a:custGeom>
              <a:avLst/>
              <a:gdLst>
                <a:gd name="G0" fmla="+- 6950 0 0"/>
                <a:gd name="G1" fmla="+- -8829789 0 0"/>
                <a:gd name="G2" fmla="+- 0 0 -8829789"/>
                <a:gd name="T0" fmla="*/ 0 256 1"/>
                <a:gd name="T1" fmla="*/ 180 256 1"/>
                <a:gd name="G3" fmla="+- -8829789 T0 T1"/>
                <a:gd name="T2" fmla="*/ 0 256 1"/>
                <a:gd name="T3" fmla="*/ 90 256 1"/>
                <a:gd name="G4" fmla="+- -8829789 T2 T3"/>
                <a:gd name="G5" fmla="*/ G4 2 1"/>
                <a:gd name="T4" fmla="*/ 90 256 1"/>
                <a:gd name="T5" fmla="*/ 0 256 1"/>
                <a:gd name="G6" fmla="+- -8829789 T4 T5"/>
                <a:gd name="G7" fmla="*/ G6 2 1"/>
                <a:gd name="G8" fmla="abs -882978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950"/>
                <a:gd name="G18" fmla="*/ 6950 1 2"/>
                <a:gd name="G19" fmla="+- G18 5400 0"/>
                <a:gd name="G20" fmla="cos G19 -8829789"/>
                <a:gd name="G21" fmla="sin G19 -8829789"/>
                <a:gd name="G22" fmla="+- G20 10800 0"/>
                <a:gd name="G23" fmla="+- G21 10800 0"/>
                <a:gd name="G24" fmla="+- 10800 0 G20"/>
                <a:gd name="G25" fmla="+- 6950 10800 0"/>
                <a:gd name="G26" fmla="?: G9 G17 G25"/>
                <a:gd name="G27" fmla="?: G9 0 21600"/>
                <a:gd name="G28" fmla="cos 10800 -8829789"/>
                <a:gd name="G29" fmla="sin 10800 -8829789"/>
                <a:gd name="G30" fmla="sin 6950 -8829789"/>
                <a:gd name="G31" fmla="+- G28 10800 0"/>
                <a:gd name="G32" fmla="+- G29 10800 0"/>
                <a:gd name="G33" fmla="+- G30 10800 0"/>
                <a:gd name="G34" fmla="?: G4 0 G31"/>
                <a:gd name="G35" fmla="?: -8829789 G34 0"/>
                <a:gd name="G36" fmla="?: G6 G35 G31"/>
                <a:gd name="G37" fmla="+- 21600 0 G36"/>
                <a:gd name="G38" fmla="?: G4 0 G33"/>
                <a:gd name="G39" fmla="?: -882978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53 w 21600"/>
                <a:gd name="T15" fmla="*/ 4495 h 21600"/>
                <a:gd name="T16" fmla="*/ 10800 w 21600"/>
                <a:gd name="T17" fmla="*/ 3850 h 21600"/>
                <a:gd name="T18" fmla="*/ 17047 w 21600"/>
                <a:gd name="T19" fmla="*/ 449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908" y="5862"/>
                  </a:moveTo>
                  <a:cubicBezTo>
                    <a:pt x="7210" y="4573"/>
                    <a:pt x="8968" y="3849"/>
                    <a:pt x="10800" y="3850"/>
                  </a:cubicBezTo>
                  <a:cubicBezTo>
                    <a:pt x="12631" y="3850"/>
                    <a:pt x="14389" y="4573"/>
                    <a:pt x="15691" y="5862"/>
                  </a:cubicBezTo>
                  <a:lnTo>
                    <a:pt x="18400" y="3127"/>
                  </a:lnTo>
                  <a:cubicBezTo>
                    <a:pt x="16378" y="1124"/>
                    <a:pt x="13646" y="-1"/>
                    <a:pt x="10799" y="0"/>
                  </a:cubicBezTo>
                  <a:cubicBezTo>
                    <a:pt x="7953" y="0"/>
                    <a:pt x="5221" y="1124"/>
                    <a:pt x="3199" y="31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</a:ln>
            <a:effectLst/>
            <a:scene3d>
              <a:camera prst="legacyObliqueBottom"/>
              <a:lightRig rig="legacyFlat3" dir="t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WordArt 9"/>
            <p:cNvSpPr>
              <a:spLocks noChangeArrowheads="1" noChangeShapeType="1" noTextEdit="1"/>
            </p:cNvSpPr>
            <p:nvPr/>
          </p:nvSpPr>
          <p:spPr bwMode="gray">
            <a:xfrm rot="-2607704">
              <a:off x="917575" y="2700338"/>
              <a:ext cx="2162175" cy="10795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109124"/>
                </a:avLst>
              </a:prstTxWarp>
            </a:bodyPr>
            <a:lstStyle/>
            <a:p>
              <a:r>
                <a:rPr lang="ru-RU" b="1" kern="10" dirty="0">
                  <a:ln w="9525">
                    <a:noFill/>
                    <a:round/>
                  </a:ln>
                  <a:solidFill>
                    <a:srgbClr val="FFFFFF"/>
                  </a:solidFill>
                  <a:latin typeface="Arial" panose="020B0604020202020204"/>
                  <a:cs typeface="Arial" panose="020B0604020202020204"/>
                </a:rPr>
                <a:t>Управляющий совет</a:t>
              </a:r>
            </a:p>
          </p:txBody>
        </p:sp>
        <p:sp>
          <p:nvSpPr>
            <p:cNvPr id="22542" name="WordArt 10"/>
            <p:cNvSpPr>
              <a:spLocks noChangeArrowheads="1" noChangeShapeType="1" noTextEdit="1"/>
            </p:cNvSpPr>
            <p:nvPr/>
          </p:nvSpPr>
          <p:spPr bwMode="white">
            <a:xfrm rot="2855621">
              <a:off x="2049462" y="2751138"/>
              <a:ext cx="2162175" cy="10795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061084"/>
                </a:avLst>
              </a:prstTxWarp>
            </a:bodyPr>
            <a:lstStyle/>
            <a:p>
              <a:r>
                <a:rPr lang="ru-RU" b="1" kern="10">
                  <a:ln w="9525">
                    <a:noFill/>
                    <a:round/>
                  </a:ln>
                  <a:solidFill>
                    <a:srgbClr val="FFFFFF"/>
                  </a:solidFill>
                  <a:latin typeface="Arial" panose="020B0604020202020204"/>
                  <a:cs typeface="Arial" panose="020B0604020202020204"/>
                </a:rPr>
                <a:t>Родительский комитет</a:t>
              </a:r>
            </a:p>
          </p:txBody>
        </p:sp>
        <p:sp>
          <p:nvSpPr>
            <p:cNvPr id="22543" name="WordArt 11"/>
            <p:cNvSpPr>
              <a:spLocks noChangeArrowheads="1" noChangeShapeType="1" noTextEdit="1"/>
            </p:cNvSpPr>
            <p:nvPr/>
          </p:nvSpPr>
          <p:spPr bwMode="gray">
            <a:xfrm rot="2855621">
              <a:off x="834851" y="3781940"/>
              <a:ext cx="2521769" cy="1147591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043964"/>
                </a:avLst>
              </a:prstTxWarp>
            </a:bodyPr>
            <a:lstStyle/>
            <a:p>
              <a:r>
                <a:rPr lang="ru-RU" b="1" kern="10" dirty="0" smtClean="0">
                  <a:ln w="9525">
                    <a:noFill/>
                    <a:round/>
                  </a:ln>
                  <a:solidFill>
                    <a:srgbClr val="FFFFFF"/>
                  </a:solidFill>
                  <a:latin typeface="Arial" panose="020B0604020202020204"/>
                  <a:cs typeface="Arial" panose="020B0604020202020204"/>
                </a:rPr>
                <a:t>Родительский контроль  за организацией питания</a:t>
              </a:r>
              <a:endParaRPr lang="ru-RU" b="1" kern="10" dirty="0">
                <a:ln w="9525">
                  <a:noFill/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22544" name="WordArt 12"/>
            <p:cNvSpPr>
              <a:spLocks noChangeArrowheads="1" noChangeShapeType="1" noTextEdit="1"/>
            </p:cNvSpPr>
            <p:nvPr/>
          </p:nvSpPr>
          <p:spPr bwMode="gray">
            <a:xfrm rot="-2860605">
              <a:off x="2107406" y="3836194"/>
              <a:ext cx="2162175" cy="114458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440848"/>
                </a:avLst>
              </a:prstTxWarp>
            </a:bodyPr>
            <a:lstStyle/>
            <a:p>
              <a:r>
                <a:rPr lang="ru-RU" b="1" kern="10">
                  <a:ln w="9525">
                    <a:noFill/>
                    <a:round/>
                  </a:ln>
                  <a:solidFill>
                    <a:srgbClr val="FFFFFF"/>
                  </a:solidFill>
                  <a:latin typeface="Arial" panose="020B0604020202020204"/>
                  <a:cs typeface="Arial" panose="020B0604020202020204"/>
                </a:rPr>
                <a:t>Инициативная группа</a:t>
              </a:r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gray">
          <a:xfrm>
            <a:off x="3505200" y="3276600"/>
            <a:ext cx="2438400" cy="13849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Мы доверяем своим родителям!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Формы работы с родителями: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 bwMode="auto">
          <a:xfrm>
            <a:off x="457200" y="1752600"/>
            <a:ext cx="3892550" cy="4105275"/>
            <a:chOff x="990600" y="2438400"/>
            <a:chExt cx="3359150" cy="3419475"/>
          </a:xfrm>
        </p:grpSpPr>
        <p:sp>
          <p:nvSpPr>
            <p:cNvPr id="19476" name="Oval 2"/>
            <p:cNvSpPr>
              <a:spLocks noChangeArrowheads="1"/>
            </p:cNvSpPr>
            <p:nvPr/>
          </p:nvSpPr>
          <p:spPr bwMode="gray">
            <a:xfrm flipV="1">
              <a:off x="1042988" y="5370513"/>
              <a:ext cx="3306762" cy="487362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990600" y="2438400"/>
              <a:ext cx="3106738" cy="3078163"/>
              <a:chOff x="723" y="1673"/>
              <a:chExt cx="1957" cy="1939"/>
            </a:xfrm>
          </p:grpSpPr>
          <p:sp>
            <p:nvSpPr>
              <p:cNvPr id="57350" name="Rectangle 6"/>
              <p:cNvSpPr>
                <a:spLocks noChangeArrowheads="1"/>
              </p:cNvSpPr>
              <p:nvPr/>
            </p:nvSpPr>
            <p:spPr bwMode="gray">
              <a:xfrm>
                <a:off x="2367" y="1675"/>
                <a:ext cx="76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1" name="Rectangle 7"/>
              <p:cNvSpPr>
                <a:spLocks noChangeArrowheads="1"/>
              </p:cNvSpPr>
              <p:nvPr/>
            </p:nvSpPr>
            <p:spPr bwMode="gray">
              <a:xfrm>
                <a:off x="940" y="1673"/>
                <a:ext cx="79" cy="193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52" name="AutoShape 8"/>
              <p:cNvSpPr>
                <a:spLocks noChangeArrowheads="1"/>
              </p:cNvSpPr>
              <p:nvPr/>
            </p:nvSpPr>
            <p:spPr bwMode="gray">
              <a:xfrm>
                <a:off x="723" y="1798"/>
                <a:ext cx="1957" cy="240"/>
              </a:xfrm>
              <a:prstGeom prst="roundRect">
                <a:avLst>
                  <a:gd name="adj" fmla="val 7574"/>
                </a:avLst>
              </a:prstGeom>
              <a:solidFill>
                <a:srgbClr val="0070C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2000" dirty="0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 </a:t>
                </a:r>
                <a:r>
                  <a:rPr lang="ru-RU" sz="2000" b="1" i="1" dirty="0">
                    <a:solidFill>
                      <a:srgbClr val="F8F8F8"/>
                    </a:solidFill>
                    <a:uFillTx/>
                    <a:latin typeface="Bernard MT Condensed" panose="02050806060905020404" pitchFamily="18" charset="0"/>
                    <a:ea typeface="+Основной текст (восточно-азиат" charset="0"/>
                  </a:rPr>
                  <a:t>Т</a:t>
                </a:r>
                <a:r>
                  <a:rPr lang="ru-RU" sz="2400" b="1" i="1" dirty="0">
                    <a:solidFill>
                      <a:srgbClr val="F8F8F8"/>
                    </a:solidFill>
                    <a:uFillTx/>
                    <a:latin typeface="Bernard MT Condensed" panose="02050806060905020404" pitchFamily="18" charset="0"/>
                    <a:ea typeface="+Основной текст (восточно-азиат" charset="0"/>
                  </a:rPr>
                  <a:t>радиционные</a:t>
                </a: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gray">
              <a:xfrm>
                <a:off x="723" y="2134"/>
                <a:ext cx="1957" cy="240"/>
              </a:xfrm>
              <a:prstGeom prst="roundRect">
                <a:avLst>
                  <a:gd name="adj" fmla="val 7574"/>
                </a:avLst>
              </a:prstGeom>
              <a:solidFill>
                <a:srgbClr val="00B0F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1600" b="1">
                    <a:solidFill>
                      <a:srgbClr val="F8F8F8"/>
                    </a:solidFill>
                  </a:rPr>
                  <a:t> </a:t>
                </a:r>
                <a:r>
                  <a:rPr lang="ru-RU" sz="2000" b="1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Родительские собрания</a:t>
                </a:r>
              </a:p>
            </p:txBody>
          </p:sp>
          <p:sp>
            <p:nvSpPr>
              <p:cNvPr id="57354" name="AutoShape 10"/>
              <p:cNvSpPr>
                <a:spLocks noChangeArrowheads="1"/>
              </p:cNvSpPr>
              <p:nvPr/>
            </p:nvSpPr>
            <p:spPr bwMode="gray">
              <a:xfrm>
                <a:off x="723" y="2470"/>
                <a:ext cx="1957" cy="240"/>
              </a:xfrm>
              <a:prstGeom prst="roundRect">
                <a:avLst>
                  <a:gd name="adj" fmla="val 7574"/>
                </a:avLst>
              </a:prstGeom>
              <a:solidFill>
                <a:srgbClr val="00B0F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1600" b="1" dirty="0">
                    <a:solidFill>
                      <a:srgbClr val="F8F8F8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Различные конференции</a:t>
                </a:r>
              </a:p>
            </p:txBody>
          </p:sp>
          <p:sp>
            <p:nvSpPr>
              <p:cNvPr id="57355" name="AutoShape 11"/>
              <p:cNvSpPr>
                <a:spLocks noChangeArrowheads="1"/>
              </p:cNvSpPr>
              <p:nvPr/>
            </p:nvSpPr>
            <p:spPr bwMode="gray">
              <a:xfrm>
                <a:off x="723" y="2806"/>
                <a:ext cx="1957" cy="242"/>
              </a:xfrm>
              <a:prstGeom prst="roundRect">
                <a:avLst>
                  <a:gd name="adj" fmla="val 7574"/>
                </a:avLst>
              </a:prstGeom>
              <a:solidFill>
                <a:srgbClr val="00B0F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ru-RU" b="1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Индивидуальные консультации</a:t>
                </a:r>
              </a:p>
            </p:txBody>
          </p:sp>
          <p:sp>
            <p:nvSpPr>
              <p:cNvPr id="57356" name="AutoShape 12"/>
              <p:cNvSpPr>
                <a:spLocks noChangeArrowheads="1"/>
              </p:cNvSpPr>
              <p:nvPr/>
            </p:nvSpPr>
            <p:spPr bwMode="gray">
              <a:xfrm>
                <a:off x="723" y="3142"/>
                <a:ext cx="1957" cy="240"/>
              </a:xfrm>
              <a:prstGeom prst="roundRect">
                <a:avLst>
                  <a:gd name="adj" fmla="val 7574"/>
                </a:avLst>
              </a:prstGeom>
              <a:solidFill>
                <a:srgbClr val="00B0F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ru-RU" sz="2000" b="1">
                    <a:solidFill>
                      <a:srgbClr val="F8F8F8"/>
                    </a:solidFill>
                  </a:rPr>
                  <a:t>Посещение на дому </a:t>
                </a:r>
                <a:endParaRPr lang="en-US" sz="2000" b="1">
                  <a:solidFill>
                    <a:srgbClr val="F8F8F8"/>
                  </a:solidFill>
                </a:endParaRPr>
              </a:p>
            </p:txBody>
          </p:sp>
        </p:grpSp>
      </p:grpSp>
      <p:sp>
        <p:nvSpPr>
          <p:cNvPr id="19460" name="AutoShape 13"/>
          <p:cNvSpPr>
            <a:spLocks noChangeArrowheads="1"/>
          </p:cNvSpPr>
          <p:nvPr/>
        </p:nvSpPr>
        <p:spPr bwMode="auto">
          <a:xfrm>
            <a:off x="1295400" y="1295400"/>
            <a:ext cx="65532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" name="Группа 26"/>
          <p:cNvGrpSpPr/>
          <p:nvPr/>
        </p:nvGrpSpPr>
        <p:grpSpPr bwMode="auto">
          <a:xfrm>
            <a:off x="3620769" y="1752600"/>
            <a:ext cx="5523231" cy="4076700"/>
            <a:chOff x="3663409" y="2438400"/>
            <a:chExt cx="4253454" cy="3390900"/>
          </a:xfrm>
        </p:grpSpPr>
        <p:sp>
          <p:nvSpPr>
            <p:cNvPr id="19466" name="Oval 3"/>
            <p:cNvSpPr>
              <a:spLocks noChangeArrowheads="1"/>
            </p:cNvSpPr>
            <p:nvPr/>
          </p:nvSpPr>
          <p:spPr bwMode="gray">
            <a:xfrm flipV="1">
              <a:off x="4611688" y="5343525"/>
              <a:ext cx="3305175" cy="485775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4"/>
            <p:cNvGrpSpPr/>
            <p:nvPr/>
          </p:nvGrpSpPr>
          <p:grpSpPr bwMode="auto">
            <a:xfrm>
              <a:off x="4572000" y="2438400"/>
              <a:ext cx="3190875" cy="3081338"/>
              <a:chOff x="2941" y="1670"/>
              <a:chExt cx="2010" cy="1941"/>
            </a:xfrm>
          </p:grpSpPr>
          <p:sp>
            <p:nvSpPr>
              <p:cNvPr id="57359" name="Rectangle 15"/>
              <p:cNvSpPr>
                <a:spLocks noChangeArrowheads="1"/>
              </p:cNvSpPr>
              <p:nvPr/>
            </p:nvSpPr>
            <p:spPr bwMode="gray">
              <a:xfrm>
                <a:off x="4661" y="1670"/>
                <a:ext cx="76" cy="1936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60" name="Rectangle 16"/>
              <p:cNvSpPr>
                <a:spLocks noChangeArrowheads="1"/>
              </p:cNvSpPr>
              <p:nvPr/>
            </p:nvSpPr>
            <p:spPr bwMode="gray">
              <a:xfrm>
                <a:off x="3154" y="1675"/>
                <a:ext cx="75" cy="1936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39216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361" name="AutoShape 17"/>
              <p:cNvSpPr>
                <a:spLocks noChangeArrowheads="1"/>
              </p:cNvSpPr>
              <p:nvPr/>
            </p:nvSpPr>
            <p:spPr bwMode="gray">
              <a:xfrm>
                <a:off x="2941" y="1801"/>
                <a:ext cx="2010" cy="240"/>
              </a:xfrm>
              <a:prstGeom prst="roundRect">
                <a:avLst>
                  <a:gd name="adj" fmla="val 7574"/>
                </a:avLst>
              </a:prstGeom>
              <a:solidFill>
                <a:srgbClr val="C0000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2400" dirty="0">
                    <a:solidFill>
                      <a:srgbClr val="F8F8F8"/>
                    </a:solidFill>
                    <a:uFillTx/>
                  </a:rPr>
                  <a:t> </a:t>
                </a:r>
                <a:r>
                  <a:rPr lang="ru-RU" sz="2400" b="1" i="1" dirty="0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Нетрадиционны</a:t>
                </a:r>
                <a:r>
                  <a:rPr lang="ru-RU" sz="2400" b="1" dirty="0">
                    <a:solidFill>
                      <a:srgbClr val="F8F8F8"/>
                    </a:solidFill>
                    <a:uFillTx/>
                    <a:ea typeface="+Основной текст (восточно-азиат" charset="0"/>
                  </a:rPr>
                  <a:t>е</a:t>
                </a:r>
              </a:p>
            </p:txBody>
          </p:sp>
          <p:sp>
            <p:nvSpPr>
              <p:cNvPr id="57362" name="AutoShape 18"/>
              <p:cNvSpPr>
                <a:spLocks noChangeArrowheads="1"/>
              </p:cNvSpPr>
              <p:nvPr/>
            </p:nvSpPr>
            <p:spPr bwMode="gray">
              <a:xfrm>
                <a:off x="2941" y="2137"/>
                <a:ext cx="2010" cy="240"/>
              </a:xfrm>
              <a:prstGeom prst="roundRect">
                <a:avLst>
                  <a:gd name="adj" fmla="val 7574"/>
                </a:avLst>
              </a:prstGeom>
              <a:solidFill>
                <a:srgbClr val="FF000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1600" b="1">
                    <a:solidFill>
                      <a:srgbClr val="F8F8F8"/>
                    </a:solidFill>
                  </a:rPr>
                  <a:t> </a:t>
                </a:r>
                <a:r>
                  <a:rPr lang="ru-RU" sz="2000" b="1">
                    <a:solidFill>
                      <a:srgbClr val="F8F8F8"/>
                    </a:solidFill>
                  </a:rPr>
                  <a:t>тренинги</a:t>
                </a:r>
                <a:endParaRPr lang="en-US" sz="2000" b="1">
                  <a:solidFill>
                    <a:srgbClr val="F8F8F8"/>
                  </a:solidFill>
                </a:endParaRPr>
              </a:p>
            </p:txBody>
          </p:sp>
          <p:sp>
            <p:nvSpPr>
              <p:cNvPr id="57363" name="AutoShape 19"/>
              <p:cNvSpPr>
                <a:spLocks noChangeArrowheads="1"/>
              </p:cNvSpPr>
              <p:nvPr/>
            </p:nvSpPr>
            <p:spPr bwMode="gray">
              <a:xfrm>
                <a:off x="2941" y="2473"/>
                <a:ext cx="2010" cy="240"/>
              </a:xfrm>
              <a:prstGeom prst="roundRect">
                <a:avLst>
                  <a:gd name="adj" fmla="val 7574"/>
                </a:avLst>
              </a:prstGeom>
              <a:solidFill>
                <a:srgbClr val="FF000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1600" b="1">
                    <a:solidFill>
                      <a:srgbClr val="F8F8F8"/>
                    </a:solidFill>
                  </a:rPr>
                  <a:t> </a:t>
                </a:r>
                <a:r>
                  <a:rPr lang="ru-RU" sz="2000" b="1">
                    <a:solidFill>
                      <a:srgbClr val="F8F8F8"/>
                    </a:solidFill>
                  </a:rPr>
                  <a:t>круглые столы</a:t>
                </a:r>
                <a:endParaRPr lang="en-US" sz="2000" b="1">
                  <a:solidFill>
                    <a:srgbClr val="F8F8F8"/>
                  </a:solidFill>
                </a:endParaRPr>
              </a:p>
            </p:txBody>
          </p:sp>
          <p:sp>
            <p:nvSpPr>
              <p:cNvPr id="57364" name="AutoShape 20"/>
              <p:cNvSpPr>
                <a:spLocks noChangeArrowheads="1"/>
              </p:cNvSpPr>
              <p:nvPr/>
            </p:nvSpPr>
            <p:spPr bwMode="gray">
              <a:xfrm>
                <a:off x="2941" y="2810"/>
                <a:ext cx="2010" cy="240"/>
              </a:xfrm>
              <a:prstGeom prst="roundRect">
                <a:avLst>
                  <a:gd name="adj" fmla="val 7574"/>
                </a:avLst>
              </a:prstGeom>
              <a:solidFill>
                <a:srgbClr val="FF000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1600" b="1">
                    <a:solidFill>
                      <a:srgbClr val="F8F8F8"/>
                    </a:solidFill>
                  </a:rPr>
                  <a:t> </a:t>
                </a:r>
                <a:r>
                  <a:rPr lang="ru-RU" sz="2000" b="1">
                    <a:solidFill>
                      <a:srgbClr val="F8F8F8"/>
                    </a:solidFill>
                  </a:rPr>
                  <a:t>практикумы</a:t>
                </a:r>
                <a:endParaRPr lang="en-US" sz="2000" b="1">
                  <a:solidFill>
                    <a:srgbClr val="F8F8F8"/>
                  </a:solidFill>
                </a:endParaRPr>
              </a:p>
            </p:txBody>
          </p:sp>
          <p:sp>
            <p:nvSpPr>
              <p:cNvPr id="57365" name="AutoShape 21"/>
              <p:cNvSpPr>
                <a:spLocks noChangeArrowheads="1"/>
              </p:cNvSpPr>
              <p:nvPr/>
            </p:nvSpPr>
            <p:spPr bwMode="gray">
              <a:xfrm>
                <a:off x="2941" y="3146"/>
                <a:ext cx="2010" cy="240"/>
              </a:xfrm>
              <a:prstGeom prst="roundRect">
                <a:avLst>
                  <a:gd name="adj" fmla="val 7574"/>
                </a:avLst>
              </a:prstGeom>
              <a:solidFill>
                <a:srgbClr val="FF0000"/>
              </a:solidFill>
              <a:ln w="28575" cap="rnd">
                <a:noFill/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Wingdings" panose="05000000000000000000" pitchFamily="2" charset="2"/>
                  <a:buNone/>
                  <a:defRPr/>
                </a:pPr>
                <a:r>
                  <a:rPr lang="en-US" sz="2000" b="1">
                    <a:solidFill>
                      <a:srgbClr val="F8F8F8"/>
                    </a:solidFill>
                  </a:rPr>
                  <a:t> </a:t>
                </a:r>
                <a:r>
                  <a:rPr lang="ru-RU" sz="2000" b="1">
                    <a:solidFill>
                      <a:srgbClr val="F8F8F8"/>
                    </a:solidFill>
                  </a:rPr>
                  <a:t>родительские чтения</a:t>
                </a:r>
                <a:r>
                  <a:rPr lang="ru-RU" sz="1600" b="1">
                    <a:solidFill>
                      <a:srgbClr val="F8F8F8"/>
                    </a:solidFill>
                  </a:rPr>
                  <a:t> </a:t>
                </a:r>
                <a:endParaRPr lang="en-US" sz="1600" b="1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57367" name="Rectangle 23"/>
            <p:cNvSpPr>
              <a:spLocks noChangeArrowheads="1"/>
            </p:cNvSpPr>
            <p:nvPr/>
          </p:nvSpPr>
          <p:spPr bwMode="black">
            <a:xfrm>
              <a:off x="3663409" y="5389856"/>
              <a:ext cx="1038668" cy="382929"/>
            </a:xfrm>
            <a:prstGeom prst="rect">
              <a:avLst/>
            </a:prstGeom>
            <a:solidFill>
              <a:srgbClr val="7030A0"/>
            </a:solidFill>
            <a:ln w="9525" algn="ctr">
              <a:noFill/>
              <a:miter lim="800000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CFCFC"/>
                  </a:solidFill>
                </a:rPr>
                <a:t>и  т. д</a:t>
              </a:r>
              <a:endParaRPr lang="en-US" sz="2400" b="1">
                <a:solidFill>
                  <a:srgbClr val="FCFCFC"/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85728"/>
            <a:ext cx="9144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Замещающее содержимое 1" descr="img3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655" y="275590"/>
            <a:ext cx="8651875" cy="649033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85728"/>
            <a:ext cx="9144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Замещающее содержимое 1" descr="img10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035" y="114300"/>
            <a:ext cx="8837295" cy="662876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100" name="Picture 4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85728"/>
            <a:ext cx="9144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Замещающее содержимое 1" descr="img2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35" y="154940"/>
            <a:ext cx="8815705" cy="66135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682115" y="5089525"/>
            <a:ext cx="5932805" cy="829945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132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Формы работы с родителями</vt:lpstr>
      <vt:lpstr>Участие родителей в управлении  учебно-воспитательным процессом</vt:lpstr>
      <vt:lpstr>Формы работы с родителями: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 и школа: пути эффективного взаимодействия»</dc:title>
  <dc:creator>44</dc:creator>
  <cp:lastModifiedBy>HP</cp:lastModifiedBy>
  <cp:revision>16</cp:revision>
  <dcterms:created xsi:type="dcterms:W3CDTF">2011-10-30T23:54:00Z</dcterms:created>
  <dcterms:modified xsi:type="dcterms:W3CDTF">2021-12-28T07:03:34Z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1049-10.2.0.7546</vt:lpwstr>
  </property>
</Properties>
</file>