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62988-330F-A54D-AE4C-5D8022028315}" type="datetimeFigureOut">
              <a:rPr lang="ru-RU" smtClean="0"/>
              <a:t>24.12.21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721DD-CACA-A946-A4B1-CD42C0277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998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Google Shape;72;g3606f1c2d_30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8434" name="Google Shape;73;g3606f1c2d_30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>
            <a:lvl1pPr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2pPr>
            <a:lvl3pPr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3pPr>
            <a:lvl4pPr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4pPr>
            <a:lvl5pPr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9pPr>
          </a:lstStyle>
          <a:p>
            <a:pPr marL="0" indent="0" eaLnBrk="1" hangingPunct="1"/>
            <a:endParaRPr kumimoji="0" lang="ru-RU" sz="11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0541-867F-4541-83B0-E53E160B7C42}" type="datetimeFigureOut">
              <a:rPr lang="ru-RU" smtClean="0"/>
              <a:t>24.12.21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9B8F-5111-3C40-9108-196728B51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61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0541-867F-4541-83B0-E53E160B7C42}" type="datetimeFigureOut">
              <a:rPr lang="ru-RU" smtClean="0"/>
              <a:t>24.12.21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9B8F-5111-3C40-9108-196728B51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04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0541-867F-4541-83B0-E53E160B7C42}" type="datetimeFigureOut">
              <a:rPr lang="ru-RU" smtClean="0"/>
              <a:t>24.12.21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9B8F-5111-3C40-9108-196728B51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892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86150" y="410826"/>
            <a:ext cx="7571700" cy="9369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786137" y="1600200"/>
            <a:ext cx="3675300" cy="4967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SzPts val="2600"/>
              <a:buChar char="◎"/>
              <a:defRPr sz="2600"/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 sz="2600"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◉"/>
              <a:defRPr sz="2600"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 sz="2600"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 sz="2600"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 sz="2600"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 sz="2600"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 sz="2600"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 sz="26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4682659" y="1600200"/>
            <a:ext cx="3675300" cy="4967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SzPts val="2600"/>
              <a:buChar char="◎"/>
              <a:defRPr sz="2600"/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 sz="2600"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◉"/>
              <a:defRPr sz="2600"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 sz="2600"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 sz="2600"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 sz="2600"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 sz="2600"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 sz="2600"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 sz="2600"/>
            </a:lvl9pPr>
          </a:lstStyle>
          <a:p>
            <a:endParaRPr/>
          </a:p>
        </p:txBody>
      </p:sp>
      <p:sp>
        <p:nvSpPr>
          <p:cNvPr id="5" name="Google Shape;48;p6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buClr>
                <a:srgbClr val="000000"/>
              </a:buClr>
              <a:buFont typeface="Arial" charset="0"/>
              <a:buNone/>
              <a:defRPr kumimoji="0" sz="1300" smtClean="0">
                <a:solidFill>
                  <a:srgbClr val="0091EA"/>
                </a:solidFill>
                <a:latin typeface="Source Sans Pro" charset="0"/>
                <a:ea typeface="Arial" charset="0"/>
                <a:cs typeface="Arial" charset="0"/>
                <a:sym typeface="Source Sans Pro" charset="0"/>
              </a:defRPr>
            </a:lvl1pPr>
            <a:lvl2pPr marL="742950" indent="-28575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2pPr>
            <a:lvl3pPr marL="11430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3pPr>
            <a:lvl4pPr marL="16002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4pPr>
            <a:lvl5pPr marL="20574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9pPr>
          </a:lstStyle>
          <a:p>
            <a:pPr>
              <a:defRPr/>
            </a:pPr>
            <a:fld id="{A03763C9-3393-C641-9B0D-EAFE5DA25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20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0541-867F-4541-83B0-E53E160B7C42}" type="datetimeFigureOut">
              <a:rPr lang="ru-RU" smtClean="0"/>
              <a:t>24.12.21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9B8F-5111-3C40-9108-196728B51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248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0541-867F-4541-83B0-E53E160B7C42}" type="datetimeFigureOut">
              <a:rPr lang="ru-RU" smtClean="0"/>
              <a:t>24.12.21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9B8F-5111-3C40-9108-196728B51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764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0541-867F-4541-83B0-E53E160B7C42}" type="datetimeFigureOut">
              <a:rPr lang="ru-RU" smtClean="0"/>
              <a:t>24.12.21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9B8F-5111-3C40-9108-196728B51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94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0541-867F-4541-83B0-E53E160B7C42}" type="datetimeFigureOut">
              <a:rPr lang="ru-RU" smtClean="0"/>
              <a:t>24.12.21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9B8F-5111-3C40-9108-196728B51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43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0541-867F-4541-83B0-E53E160B7C42}" type="datetimeFigureOut">
              <a:rPr lang="ru-RU" smtClean="0"/>
              <a:t>24.12.21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9B8F-5111-3C40-9108-196728B51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18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0541-867F-4541-83B0-E53E160B7C42}" type="datetimeFigureOut">
              <a:rPr lang="ru-RU" smtClean="0"/>
              <a:t>24.12.21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9B8F-5111-3C40-9108-196728B51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41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0541-867F-4541-83B0-E53E160B7C42}" type="datetimeFigureOut">
              <a:rPr lang="ru-RU" smtClean="0"/>
              <a:t>24.12.21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9B8F-5111-3C40-9108-196728B51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32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0541-867F-4541-83B0-E53E160B7C42}" type="datetimeFigureOut">
              <a:rPr lang="ru-RU" smtClean="0"/>
              <a:t>24.12.21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9B8F-5111-3C40-9108-196728B51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72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C0541-867F-4541-83B0-E53E160B7C42}" type="datetimeFigureOut">
              <a:rPr lang="ru-RU" smtClean="0"/>
              <a:t>24.12.21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89B8F-5111-3C40-9108-196728B51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3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Google Shape;79;p13"/>
          <p:cNvSpPr>
            <a:spLocks noGrp="1"/>
          </p:cNvSpPr>
          <p:nvPr>
            <p:ph type="sldNum" sz="quarter" idx="10"/>
          </p:nvPr>
        </p:nvSpPr>
        <p:spPr bwMode="auto">
          <a:xfrm>
            <a:off x="4343400" y="1039813"/>
            <a:ext cx="4826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2pPr>
            <a:lvl3pPr marL="11430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3pPr>
            <a:lvl4pPr marL="16002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4pPr>
            <a:lvl5pPr marL="20574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9pPr>
          </a:lstStyle>
          <a:p>
            <a:fld id="{300DE3EF-19B5-B34C-8DA1-5DF151D3ADE1}" type="slidenum">
              <a:rPr kumimoji="0" lang="ru-RU" sz="1300">
                <a:solidFill>
                  <a:srgbClr val="0091EA"/>
                </a:solidFill>
                <a:latin typeface="Source Sans Pro" charset="0"/>
                <a:sym typeface="Source Sans Pro" charset="0"/>
              </a:rPr>
              <a:pPr/>
              <a:t>1</a:t>
            </a:fld>
            <a:endParaRPr kumimoji="0" lang="ru-RU" sz="1300">
              <a:solidFill>
                <a:srgbClr val="0091EA"/>
              </a:solidFill>
              <a:latin typeface="Source Sans Pro" charset="0"/>
              <a:sym typeface="Source Sans Pro" charset="0"/>
            </a:endParaRPr>
          </a:p>
        </p:txBody>
      </p:sp>
      <p:sp>
        <p:nvSpPr>
          <p:cNvPr id="17410" name="Google Shape;70;p12"/>
          <p:cNvSpPr txBox="1">
            <a:spLocks/>
          </p:cNvSpPr>
          <p:nvPr/>
        </p:nvSpPr>
        <p:spPr bwMode="auto">
          <a:xfrm>
            <a:off x="228144" y="2455685"/>
            <a:ext cx="8450263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2pPr>
            <a:lvl3pPr marL="11430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3pPr>
            <a:lvl4pPr marL="16002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4pPr>
            <a:lvl5pPr marL="20574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9pPr>
          </a:lstStyle>
          <a:p>
            <a:pPr algn="ctr" eaLnBrk="1" hangingPunct="1">
              <a:buClr>
                <a:srgbClr val="0091EA"/>
              </a:buClr>
              <a:buFont typeface="Roboto Slab" charset="0"/>
              <a:buNone/>
            </a:pPr>
            <a:r>
              <a:rPr lang="ru-RU" sz="3200" dirty="0" smtClean="0"/>
              <a:t>О школьных службах примирения, как об одном из эффективных и современных способов восстановительного решения конфликтов</a:t>
            </a:r>
            <a:endParaRPr kumimoji="0" lang="ru-RU" sz="3200" b="1" dirty="0">
              <a:solidFill>
                <a:srgbClr val="000090"/>
              </a:solidFill>
              <a:latin typeface="Times New Roman" charset="0"/>
              <a:cs typeface="Times New Roman" charset="0"/>
              <a:sym typeface="Roboto Slab" charset="0"/>
            </a:endParaRPr>
          </a:p>
        </p:txBody>
      </p:sp>
      <p:pic>
        <p:nvPicPr>
          <p:cNvPr id="17411" name="Рисунок 7" descr="Logo_no_let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152400"/>
            <a:ext cx="9398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Прямоугольник 1"/>
          <p:cNvSpPr>
            <a:spLocks noChangeArrowheads="1"/>
          </p:cNvSpPr>
          <p:nvPr/>
        </p:nvSpPr>
        <p:spPr bwMode="auto">
          <a:xfrm>
            <a:off x="0" y="179388"/>
            <a:ext cx="41830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kumimoji="0" lang="ru-RU" sz="1100" b="1">
                <a:solidFill>
                  <a:schemeClr val="tx1"/>
                </a:solidFill>
                <a:latin typeface="Times New Roman" charset="0"/>
                <a:cs typeface="Times New Roman" charset="0"/>
                <a:sym typeface="Roboto Slab" charset="0"/>
              </a:rPr>
              <a:t>Министерство образования и науки </a:t>
            </a:r>
          </a:p>
          <a:p>
            <a:pPr algn="ctr" eaLnBrk="1" hangingPunct="1"/>
            <a:r>
              <a:rPr kumimoji="0" lang="ru-RU" sz="1100" b="1">
                <a:solidFill>
                  <a:schemeClr val="tx1"/>
                </a:solidFill>
                <a:latin typeface="Times New Roman" charset="0"/>
                <a:cs typeface="Times New Roman" charset="0"/>
                <a:sym typeface="Roboto Slab" charset="0"/>
              </a:rPr>
              <a:t>Республики Алтай</a:t>
            </a:r>
            <a:endParaRPr lang="ru-RU" sz="1100" b="1">
              <a:solidFill>
                <a:schemeClr val="tx1"/>
              </a:solidFill>
              <a:cs typeface="Times New Roman" charset="0"/>
            </a:endParaRPr>
          </a:p>
        </p:txBody>
      </p:sp>
      <p:pic>
        <p:nvPicPr>
          <p:cNvPr id="17413" name="Изображение 1" descr="эмблема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588" y="223838"/>
            <a:ext cx="10429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Box 3"/>
          <p:cNvSpPr txBox="1">
            <a:spLocks noChangeArrowheads="1"/>
          </p:cNvSpPr>
          <p:nvPr/>
        </p:nvSpPr>
        <p:spPr bwMode="auto">
          <a:xfrm>
            <a:off x="5778500" y="179388"/>
            <a:ext cx="31448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2pPr>
            <a:lvl3pPr marL="11430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3pPr>
            <a:lvl4pPr marL="16002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4pPr>
            <a:lvl5pPr marL="20574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9pPr>
          </a:lstStyle>
          <a:p>
            <a:pPr algn="ctr" eaLnBrk="1" hangingPunct="1"/>
            <a:r>
              <a:rPr lang="ru-RU" sz="1100" b="1">
                <a:latin typeface="Times New Roman" charset="0"/>
                <a:cs typeface="Times New Roman" charset="0"/>
              </a:rPr>
              <a:t>БУ РА «Центр психолого-медико-социального</a:t>
            </a:r>
          </a:p>
          <a:p>
            <a:pPr algn="ctr" eaLnBrk="1" hangingPunct="1"/>
            <a:r>
              <a:rPr lang="ru-RU" sz="1100" b="1">
                <a:latin typeface="Times New Roman" charset="0"/>
                <a:cs typeface="Times New Roman" charset="0"/>
              </a:rPr>
              <a:t> сопровождения»</a:t>
            </a:r>
          </a:p>
        </p:txBody>
      </p:sp>
      <p:sp>
        <p:nvSpPr>
          <p:cNvPr id="17415" name="TextBox 1"/>
          <p:cNvSpPr txBox="1">
            <a:spLocks noChangeArrowheads="1"/>
          </p:cNvSpPr>
          <p:nvPr/>
        </p:nvSpPr>
        <p:spPr bwMode="auto">
          <a:xfrm>
            <a:off x="5245100" y="5562600"/>
            <a:ext cx="367823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2pPr>
            <a:lvl3pPr marL="11430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3pPr>
            <a:lvl4pPr marL="16002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4pPr>
            <a:lvl5pPr marL="20574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9pPr>
          </a:lstStyle>
          <a:p>
            <a:pPr algn="r" eaLnBrk="1" hangingPunct="1"/>
            <a:r>
              <a:rPr lang="ru-RU" sz="1200" b="1" dirty="0" smtClean="0">
                <a:solidFill>
                  <a:srgbClr val="003366"/>
                </a:solidFill>
                <a:latin typeface="Times New Roman" charset="0"/>
                <a:cs typeface="Times New Roman" charset="0"/>
              </a:rPr>
              <a:t>Казазаева Надежда Михайловна,</a:t>
            </a:r>
            <a:endParaRPr lang="ru-RU" sz="1200" b="1" dirty="0">
              <a:solidFill>
                <a:srgbClr val="003366"/>
              </a:solidFill>
              <a:latin typeface="Times New Roman" charset="0"/>
              <a:cs typeface="Times New Roman" charset="0"/>
            </a:endParaRPr>
          </a:p>
          <a:p>
            <a:pPr algn="r" eaLnBrk="1" hangingPunct="1"/>
            <a:r>
              <a:rPr lang="ru-RU" sz="1200" dirty="0" smtClean="0">
                <a:solidFill>
                  <a:srgbClr val="003366"/>
                </a:solidFill>
                <a:latin typeface="Times New Roman" charset="0"/>
                <a:cs typeface="Times New Roman" charset="0"/>
              </a:rPr>
              <a:t>руководитель отдела диагностики и консультирования  </a:t>
            </a:r>
            <a:endParaRPr lang="ru-RU" sz="1200" dirty="0">
              <a:solidFill>
                <a:srgbClr val="003366"/>
              </a:solidFill>
              <a:latin typeface="Times New Roman" charset="0"/>
              <a:cs typeface="Times New Roman" charset="0"/>
            </a:endParaRPr>
          </a:p>
          <a:p>
            <a:pPr algn="r" eaLnBrk="1" hangingPunct="1"/>
            <a:r>
              <a:rPr lang="ru-RU" sz="1200" dirty="0">
                <a:solidFill>
                  <a:srgbClr val="003366"/>
                </a:solidFill>
                <a:latin typeface="Times New Roman" charset="0"/>
                <a:cs typeface="Times New Roman" charset="0"/>
              </a:rPr>
              <a:t>БУ РА «Центр психолого-медико-социального сопровождения»</a:t>
            </a:r>
          </a:p>
          <a:p>
            <a:pPr algn="r" eaLnBrk="1" hangingPunct="1"/>
            <a:endParaRPr lang="ru-RU" sz="1800" dirty="0">
              <a:solidFill>
                <a:srgbClr val="003366"/>
              </a:solidFill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06496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Распоряжение Правительства РФ от 22 марта 2017г. №520-р (В редакции от 18 марта 2021г. №656-р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План мероприятий на 2021-2025 годы по реализации Концепции развития системы профилактики безнадзорности и правонарушений несовершеннолетних на период до 2025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827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Указ Президента РФ №761 «О  Национальной стратегии Действий в интересах детей»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« В образовательных организациях рекомендуется создавать школьные службы примирения (ШСП),нацеленные на разрешение конфликтов ,профилактику правонарушений детей и подростков, улучшение отношений в образовательном учреждении»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149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Типичные способы реагирования конфликтов в школе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Административно-хозяйственный</a:t>
            </a:r>
            <a:endParaRPr lang="ru-RU" dirty="0" smtClean="0"/>
          </a:p>
          <a:p>
            <a:r>
              <a:rPr lang="ru-RU" dirty="0" smtClean="0"/>
              <a:t>Направление к психологу или социальному педагогу</a:t>
            </a:r>
          </a:p>
          <a:p>
            <a:r>
              <a:rPr lang="ru-RU" dirty="0" smtClean="0"/>
              <a:t>«Стрелки» среди подростков</a:t>
            </a:r>
          </a:p>
          <a:p>
            <a:r>
              <a:rPr lang="ru-RU" dirty="0" smtClean="0"/>
              <a:t>Замалчивание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512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школьной службы примирения (ШСМ)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Решить максимальное количество </a:t>
            </a:r>
            <a:r>
              <a:rPr lang="ru-RU" dirty="0" smtClean="0"/>
              <a:t>конфликтных ситуаций в рамках программ примирения.</a:t>
            </a:r>
          </a:p>
          <a:p>
            <a:r>
              <a:rPr lang="ru-RU" dirty="0" smtClean="0"/>
              <a:t>Научить стороны конфликта самим находить пути решения ситуации.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787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237295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/>
              <a:t>Чем служба примирения может помочь директору школы: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sym typeface="Symbol"/>
              </a:rPr>
              <a:t></a:t>
            </a:r>
            <a:r>
              <a:rPr lang="ru-RU" dirty="0"/>
              <a:t>В школе начнет создаваться инновационная практика примирения.</a:t>
            </a:r>
          </a:p>
          <a:p>
            <a:pPr marL="0" indent="0">
              <a:buNone/>
            </a:pPr>
            <a:r>
              <a:rPr lang="ru-RU" dirty="0">
                <a:sym typeface="Symbol"/>
              </a:rPr>
              <a:t></a:t>
            </a:r>
            <a:r>
              <a:rPr lang="ru-RU" dirty="0"/>
              <a:t>Риск жалоб в управление образования будет снижаться.</a:t>
            </a:r>
          </a:p>
          <a:p>
            <a:pPr marL="0" indent="0">
              <a:buNone/>
            </a:pPr>
            <a:r>
              <a:rPr lang="ru-RU" dirty="0">
                <a:sym typeface="Symbol"/>
              </a:rPr>
              <a:t></a:t>
            </a:r>
            <a:r>
              <a:rPr lang="ru-RU" dirty="0"/>
              <a:t>Школа станет более комфортной для учеников и более привлекательной на данной территории.</a:t>
            </a:r>
          </a:p>
          <a:p>
            <a:pPr marL="0" indent="0">
              <a:buNone/>
            </a:pPr>
            <a:r>
              <a:rPr lang="ru-RU" dirty="0">
                <a:sym typeface="Symbol"/>
              </a:rPr>
              <a:t></a:t>
            </a:r>
            <a:r>
              <a:rPr lang="ru-RU" dirty="0"/>
              <a:t>Сам директор будет тратить меньше времени на разбор конфликтов, освобождая время для более важных задач.</a:t>
            </a:r>
          </a:p>
          <a:p>
            <a:pPr marL="0" indent="0">
              <a:buNone/>
            </a:pPr>
            <a:r>
              <a:rPr lang="ru-RU" dirty="0">
                <a:sym typeface="Symbol"/>
              </a:rPr>
              <a:t></a:t>
            </a:r>
            <a:r>
              <a:rPr lang="ru-RU" dirty="0"/>
              <a:t>Отношения в его школе будут улучшаться. </a:t>
            </a:r>
          </a:p>
          <a:p>
            <a:pPr marL="0" indent="0">
              <a:buNone/>
            </a:pPr>
            <a:r>
              <a:rPr lang="ru-RU" dirty="0">
                <a:sym typeface="Symbol"/>
              </a:rPr>
              <a:t></a:t>
            </a:r>
            <a:r>
              <a:rPr lang="ru-RU" dirty="0"/>
              <a:t>Ценности восстановительной медиации станут распространяться среди учеников и педагогов школы.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5218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Чем служба примирения может помочь педагогам: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sym typeface="Symbol"/>
              </a:rPr>
              <a:t></a:t>
            </a:r>
            <a:r>
              <a:rPr lang="ru-RU" dirty="0"/>
              <a:t>Возможность управлять школьными конфликтами.</a:t>
            </a:r>
          </a:p>
          <a:p>
            <a:pPr marL="0" indent="0">
              <a:buNone/>
            </a:pPr>
            <a:r>
              <a:rPr lang="ru-RU" dirty="0">
                <a:sym typeface="Symbol"/>
              </a:rPr>
              <a:t></a:t>
            </a:r>
            <a:r>
              <a:rPr lang="ru-RU" dirty="0"/>
              <a:t>Возможность использовать конфликты как воспитательную ситуацию, которая при правильной организации может помочь развитию школьников.</a:t>
            </a:r>
          </a:p>
          <a:p>
            <a:pPr marL="0" indent="0">
              <a:buNone/>
            </a:pPr>
            <a:r>
              <a:rPr lang="ru-RU" dirty="0">
                <a:sym typeface="Symbol"/>
              </a:rPr>
              <a:t></a:t>
            </a:r>
            <a:r>
              <a:rPr lang="ru-RU" dirty="0"/>
              <a:t>Восстановление душевного равновесия в ходе «Кругов», применяемых для работы с профессиональным выгоранием педагогов.</a:t>
            </a:r>
          </a:p>
          <a:p>
            <a:pPr marL="0" indent="0">
              <a:buNone/>
            </a:pPr>
            <a:r>
              <a:rPr lang="ru-RU" dirty="0">
                <a:sym typeface="Symbol"/>
              </a:rPr>
              <a:t></a:t>
            </a:r>
            <a:r>
              <a:rPr lang="ru-RU" dirty="0"/>
              <a:t>Приобретение новых знаний и практических навыков в области примирения, выстраивания межличностных отношений в детской и детско-взрослой среде, развитие методов и форм гражданского образования и воспитания, социализации школьников. </a:t>
            </a:r>
          </a:p>
          <a:p>
            <a:pPr marL="0" indent="0">
              <a:buNone/>
            </a:pPr>
            <a:r>
              <a:rPr lang="ru-RU" dirty="0">
                <a:sym typeface="Symbol"/>
              </a:rPr>
              <a:t></a:t>
            </a:r>
            <a:r>
              <a:rPr lang="ru-RU" dirty="0"/>
              <a:t>Инструменты для разрешения трудных ситуаций и конфликтов; </a:t>
            </a:r>
            <a:r>
              <a:rPr lang="ru-RU" dirty="0">
                <a:sym typeface="Symbol"/>
              </a:rPr>
              <a:t></a:t>
            </a:r>
            <a:r>
              <a:rPr lang="ru-RU" dirty="0"/>
              <a:t>Овладение подходами и приемами для поддержания порядка в детской среде. </a:t>
            </a:r>
          </a:p>
          <a:p>
            <a:pPr marL="0" indent="0">
              <a:buNone/>
            </a:pPr>
            <a:r>
              <a:rPr lang="ru-RU" dirty="0">
                <a:sym typeface="Symbol"/>
              </a:rPr>
              <a:t></a:t>
            </a:r>
            <a:r>
              <a:rPr lang="ru-RU" dirty="0"/>
              <a:t>Укрепление роли школьного самоуправления.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764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Чем служба может помочь школьникам: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3400" dirty="0" smtClean="0"/>
              <a:t>Научиться </a:t>
            </a:r>
            <a:r>
              <a:rPr lang="ru-RU" sz="3400" dirty="0"/>
              <a:t>конструктивно общаться со сверстниками и взрослыми.</a:t>
            </a:r>
          </a:p>
          <a:p>
            <a:r>
              <a:rPr lang="ru-RU" sz="3400" dirty="0" smtClean="0"/>
              <a:t>Научиться </a:t>
            </a:r>
            <a:r>
              <a:rPr lang="ru-RU" sz="3400" dirty="0"/>
              <a:t>убеждать других словами, а не силой.</a:t>
            </a:r>
          </a:p>
          <a:p>
            <a:r>
              <a:rPr lang="ru-RU" sz="3400" dirty="0" smtClean="0"/>
              <a:t>Участвовать </a:t>
            </a:r>
            <a:r>
              <a:rPr lang="ru-RU" sz="3400" dirty="0"/>
              <a:t>в интересной «взрослой» и общественно-полезной (волонтерской) деятельности.</a:t>
            </a:r>
          </a:p>
          <a:p>
            <a:r>
              <a:rPr lang="ru-RU" sz="3400" dirty="0" smtClean="0"/>
              <a:t>Научиться </a:t>
            </a:r>
            <a:r>
              <a:rPr lang="ru-RU" sz="3400" dirty="0"/>
              <a:t>самоорганизации, стать более ответственными и культурными.</a:t>
            </a:r>
          </a:p>
          <a:p>
            <a:r>
              <a:rPr lang="ru-RU" sz="3400" dirty="0" smtClean="0"/>
              <a:t>Научиться </a:t>
            </a:r>
            <a:r>
              <a:rPr lang="ru-RU" sz="3400" dirty="0"/>
              <a:t>нормально выходить из конфликта, ссоры, обиды, чтобы конфликты не перерастали в правонарушения.</a:t>
            </a:r>
          </a:p>
          <a:p>
            <a:r>
              <a:rPr lang="ru-RU" sz="3400" dirty="0" smtClean="0"/>
              <a:t>Помогать </a:t>
            </a:r>
            <a:r>
              <a:rPr lang="ru-RU" sz="3400" dirty="0"/>
              <a:t>другим помириться (своим друзьям, сверстникам и родителям).</a:t>
            </a:r>
          </a:p>
          <a:p>
            <a:r>
              <a:rPr lang="ru-RU" sz="3400" dirty="0" smtClean="0"/>
              <a:t>Начать </a:t>
            </a:r>
            <a:r>
              <a:rPr lang="ru-RU" sz="3400" dirty="0"/>
              <a:t>осваивать новую профессию -«медиатор», получить уникальные навыки и опыт миротворческой деятельности.</a:t>
            </a:r>
          </a:p>
          <a:p>
            <a:r>
              <a:rPr lang="ru-RU" sz="3400" dirty="0" smtClean="0"/>
              <a:t>Лучше </a:t>
            </a:r>
            <a:r>
              <a:rPr lang="ru-RU" sz="3400" dirty="0"/>
              <a:t>понимать сверстников и взрослых: родителей и учителей.</a:t>
            </a:r>
          </a:p>
          <a:p>
            <a:r>
              <a:rPr lang="ru-RU" sz="3400" dirty="0" smtClean="0"/>
              <a:t>Школьникам</a:t>
            </a:r>
            <a:r>
              <a:rPr lang="ru-RU" sz="3400" dirty="0"/>
              <a:t>, пострадавшим от правонарушений, почувствовать себя в безопасности и поверить, что справедливость восстановлена и нет враждебности и угрозы со стороны других ребят.</a:t>
            </a:r>
          </a:p>
          <a:p>
            <a:r>
              <a:rPr lang="ru-RU" sz="3400" dirty="0" smtClean="0"/>
              <a:t>У </a:t>
            </a:r>
            <a:r>
              <a:rPr lang="ru-RU" sz="3400" dirty="0"/>
              <a:t>детей-обидчиков в ходе медиации появляется возможность понять другую сторону, помириться, проявить раскаяние, посильно возместить причиненный вред, принести извинения и услышать слова прощения, осознать причины своего поступка и понять, что нужно делать, чтобы в дальнейшем не причинять вред другим людям.</a:t>
            </a:r>
          </a:p>
          <a:p>
            <a:r>
              <a:rPr lang="ru-RU" sz="3400" dirty="0" smtClean="0"/>
              <a:t>Детям</a:t>
            </a:r>
            <a:r>
              <a:rPr lang="ru-RU" sz="3400" dirty="0"/>
              <a:t>-правонарушителям восстановительная программа дает возможность не чувствовать себя «хулиганом» или человеком, которым взрослые всегда недовольны, восстановить хорошее отношение со стороны ребят, родителей и педагогов, планировать для себя такое будущее, которое поможет избежать попадания в ситуации сильных конфликтов или правонарушений.</a:t>
            </a:r>
          </a:p>
          <a:p>
            <a:endParaRPr lang="ru-RU" sz="3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62737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2669</TotalTime>
  <Words>607</Words>
  <Application>Microsoft Macintosh PowerPoint</Application>
  <PresentationFormat>Экран (4:3)</PresentationFormat>
  <Paragraphs>50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Распоряжение Правительства РФ от 22 марта 2017г. №520-р (В редакции от 18 марта 2021г. №656-р</vt:lpstr>
      <vt:lpstr>Указ Президента РФ №761 «О  Национальной стратегии Действий в интересах детей»</vt:lpstr>
      <vt:lpstr>Типичные способы реагирования конфликтов в школе </vt:lpstr>
      <vt:lpstr>Задача школьной службы примирения (ШСМ) </vt:lpstr>
      <vt:lpstr>Чем служба примирения может помочь директору школы: </vt:lpstr>
      <vt:lpstr>Чем служба примирения может помочь педагогам: </vt:lpstr>
      <vt:lpstr>Чем служба может помочь школьникам: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Актуальность медиации в сфере образования</dc:title>
  <dc:creator>user</dc:creator>
  <cp:lastModifiedBy>user</cp:lastModifiedBy>
  <cp:revision>14</cp:revision>
  <dcterms:created xsi:type="dcterms:W3CDTF">2021-12-21T09:56:27Z</dcterms:created>
  <dcterms:modified xsi:type="dcterms:W3CDTF">2021-12-24T02:16:36Z</dcterms:modified>
</cp:coreProperties>
</file>